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f6b64fbd4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f6b64fbd4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f6b64fbbc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f6b64fbbc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f6b64fbd4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f6b64fbd4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fd0276918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fd0276918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fd0276918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fd0276918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fd0276918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fd0276918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fd0276918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fd0276918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fd027876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fd027876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Hypothesis: forested areas have greater animal density. Or bird species with the greatest impact on distribution lines depend on forested habitat.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fd0276918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fd0276918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besjournals.onlinelibrary.wiley.com/hub/journal/25758314/aims-and-scope/read-full-aims-and-scope" TargetMode="External"/><Relationship Id="rId4" Type="http://schemas.openxmlformats.org/officeDocument/2006/relationships/hyperlink" Target="https://www.elsevier.com/journals/reliability-engineering-and-system-safety/0951-8320/guide-for-author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5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1722550" y="2124700"/>
            <a:ext cx="6033900" cy="81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47222"/>
              <a:buNone/>
            </a:pPr>
            <a:r>
              <a:rPr lang="en" sz="1979"/>
              <a:t>A Data-driven Analysis of Animal-related Electric Outages using Species Distribution Models of Bird Abundances</a:t>
            </a:r>
            <a:endParaRPr sz="1979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Target journals: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100">
                <a:solidFill>
                  <a:schemeClr val="dk1"/>
                </a:solidFill>
              </a:rPr>
              <a:t>People and Nature </a:t>
            </a:r>
            <a:r>
              <a:rPr lang="en" sz="11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https://besjournals.onlinelibrary.wiley.com/hub/journal/25758314/aims-and-scope/read-full-aims-and-scope</a:t>
            </a:r>
            <a:r>
              <a:rPr lang="en" sz="1100">
                <a:solidFill>
                  <a:schemeClr val="dk1"/>
                </a:solidFill>
              </a:rPr>
              <a:t> </a:t>
            </a:r>
            <a:endParaRPr sz="1100"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100">
                <a:solidFill>
                  <a:schemeClr val="dk1"/>
                </a:solidFill>
              </a:rPr>
              <a:t>Reliability, Engineering, and Systems Safety </a:t>
            </a:r>
            <a:r>
              <a:rPr lang="en" sz="1100" u="sng">
                <a:solidFill>
                  <a:srgbClr val="1155CC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https://www.elsevier.com/journals/reliability-engineering-and-system-safety/0951-8320/guide-for-authors</a:t>
            </a:r>
            <a:r>
              <a:rPr lang="en" sz="1100">
                <a:solidFill>
                  <a:schemeClr val="dk1"/>
                </a:solidFill>
              </a:rPr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Deadlines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Nov 15 [Final Draft]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subTitle"/>
          </p:nvPr>
        </p:nvSpPr>
        <p:spPr>
          <a:xfrm>
            <a:off x="232875" y="148725"/>
            <a:ext cx="3774000" cy="84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Knowledge Gaps in Animal-Outage studies</a:t>
            </a:r>
            <a:endParaRPr/>
          </a:p>
        </p:txBody>
      </p:sp>
      <p:sp>
        <p:nvSpPr>
          <p:cNvPr id="60" name="Google Shape;60;p14"/>
          <p:cNvSpPr txBox="1"/>
          <p:nvPr/>
        </p:nvSpPr>
        <p:spPr>
          <a:xfrm>
            <a:off x="157650" y="1258088"/>
            <a:ext cx="3774000" cy="34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>
                <a:solidFill>
                  <a:schemeClr val="dk1"/>
                </a:solidFill>
              </a:rPr>
              <a:t>Lack of available animal abundance data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Use proxies of activity from animal-outage reports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or aggregate abundance across species</a:t>
            </a:r>
            <a:endParaRPr>
              <a:solidFill>
                <a:schemeClr val="dk1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Limited to a few focal species and regions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Variation indicates need for more studies across diverse species and regions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5143500" y="223100"/>
            <a:ext cx="4000500" cy="6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and Objectives</a:t>
            </a:r>
            <a:endParaRPr/>
          </a:p>
        </p:txBody>
      </p:sp>
      <p:sp>
        <p:nvSpPr>
          <p:cNvPr id="62" name="Google Shape;62;p14"/>
          <p:cNvSpPr txBox="1"/>
          <p:nvPr/>
        </p:nvSpPr>
        <p:spPr>
          <a:xfrm>
            <a:off x="5056950" y="1174988"/>
            <a:ext cx="37740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Introduce an ecological data resource for animal-outage studies → community science databases such as eBird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Global database with year-round observations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Demonstrate how species distribution models (SDMs) can extrapolate relative abundance estimates for many species across flexible spatial and time scales.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Visualize how animal-outages are spread across diverse species</a:t>
            </a:r>
            <a:endParaRPr/>
          </a:p>
        </p:txBody>
      </p:sp>
      <p:cxnSp>
        <p:nvCxnSpPr>
          <p:cNvPr id="63" name="Google Shape;63;p14"/>
          <p:cNvCxnSpPr/>
          <p:nvPr/>
        </p:nvCxnSpPr>
        <p:spPr>
          <a:xfrm>
            <a:off x="3891700" y="1735150"/>
            <a:ext cx="1264200" cy="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4" name="Google Shape;64;p14"/>
          <p:cNvCxnSpPr/>
          <p:nvPr/>
        </p:nvCxnSpPr>
        <p:spPr>
          <a:xfrm>
            <a:off x="3891700" y="3387225"/>
            <a:ext cx="1264200" cy="12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409000" y="1017725"/>
            <a:ext cx="5341800" cy="39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1490"/>
              <a:t>Outage</a:t>
            </a:r>
            <a:r>
              <a:rPr b="1" lang="en" sz="1490"/>
              <a:t> Data</a:t>
            </a:r>
            <a:endParaRPr b="1" sz="1490"/>
          </a:p>
          <a:p>
            <a:pPr indent="-32321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0"/>
              <a:buChar char="●"/>
            </a:pPr>
            <a:r>
              <a:rPr lang="en" sz="1490"/>
              <a:t>MA outage data from 2013 - 2018</a:t>
            </a:r>
            <a:endParaRPr sz="1490"/>
          </a:p>
          <a:p>
            <a:pPr indent="-30162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Three major </a:t>
            </a:r>
            <a:r>
              <a:rPr lang="en" sz="1150"/>
              <a:t>utilities</a:t>
            </a:r>
            <a:r>
              <a:rPr lang="en" sz="1150"/>
              <a:t> (shown beside)</a:t>
            </a:r>
            <a:endParaRPr sz="1150"/>
          </a:p>
          <a:p>
            <a:pPr indent="-30162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City level spatial resolution</a:t>
            </a:r>
            <a:endParaRPr sz="1150"/>
          </a:p>
          <a:p>
            <a:pPr indent="-30162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Minute level temporal resolution aggregated to weekly </a:t>
            </a:r>
            <a:endParaRPr sz="1150"/>
          </a:p>
          <a:p>
            <a:pPr indent="-323215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90"/>
              <a:buChar char="●"/>
            </a:pPr>
            <a:r>
              <a:rPr lang="en" sz="1490"/>
              <a:t>Preprocessing</a:t>
            </a:r>
            <a:endParaRPr sz="1490"/>
          </a:p>
          <a:p>
            <a:pPr indent="-30162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Verification</a:t>
            </a:r>
            <a:endParaRPr sz="1150"/>
          </a:p>
          <a:p>
            <a:pPr indent="-30162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Correct missing values, outliers </a:t>
            </a:r>
            <a:endParaRPr sz="11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sz="11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b="1" lang="en" sz="1490"/>
              <a:t>e</a:t>
            </a:r>
            <a:r>
              <a:rPr b="1" lang="en" sz="1490"/>
              <a:t>-Bird Data </a:t>
            </a:r>
            <a:endParaRPr b="1" sz="1490"/>
          </a:p>
          <a:p>
            <a:pPr indent="-323215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490"/>
              <a:buChar char="●"/>
            </a:pPr>
            <a:r>
              <a:rPr lang="en" sz="1490"/>
              <a:t>MA bird observations from 2013-2018</a:t>
            </a:r>
            <a:endParaRPr sz="1490"/>
          </a:p>
          <a:p>
            <a:pPr indent="-30162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14 focal species</a:t>
            </a:r>
            <a:endParaRPr sz="1150"/>
          </a:p>
          <a:p>
            <a:pPr indent="-30162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Minute level, lat/long observations </a:t>
            </a:r>
            <a:endParaRPr sz="1150"/>
          </a:p>
          <a:p>
            <a:pPr indent="-32167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66"/>
              <a:buChar char="●"/>
            </a:pPr>
            <a:r>
              <a:rPr lang="en" sz="1465"/>
              <a:t>SDM relative abundance</a:t>
            </a:r>
            <a:endParaRPr sz="1465"/>
          </a:p>
          <a:p>
            <a:pPr indent="-30162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Weekly, city resolution estimates</a:t>
            </a:r>
            <a:endParaRPr sz="1150"/>
          </a:p>
          <a:p>
            <a:pPr indent="-30162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Relative abundance is detection probability</a:t>
            </a:r>
            <a:endParaRPr sz="1150"/>
          </a:p>
          <a:p>
            <a:pPr indent="-301625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150"/>
              <a:buChar char="○"/>
            </a:pPr>
            <a:r>
              <a:rPr lang="en" sz="1150"/>
              <a:t>Random forest SDM approach</a:t>
            </a:r>
            <a:endParaRPr sz="1150"/>
          </a:p>
          <a:p>
            <a:pPr indent="0" lvl="0" marL="13716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t/>
            </a:r>
            <a:endParaRPr b="1" sz="1829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b="1" sz="1490"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7700" y="0"/>
            <a:ext cx="3082800" cy="2381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19901" y="2381451"/>
            <a:ext cx="2708101" cy="2708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Outage-prone bird species occupy different spatial distributions and temporal patterns in activity.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Bird-related outages are spread evenly across all 14 species’ spatio-temporal patterns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Models accounting for activity in multiple focal species out perform models using only one species or species aggregates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Urban-rural disparity is evident using data on habitat characteristics and AROs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20">
                <a:solidFill>
                  <a:schemeClr val="dk2"/>
                </a:solidFill>
              </a:rPr>
              <a:t>1.	</a:t>
            </a:r>
            <a:r>
              <a:rPr lang="en" sz="2020">
                <a:solidFill>
                  <a:schemeClr val="dk2"/>
                </a:solidFill>
              </a:rPr>
              <a:t>Outage-prone bird species occupy different spatial distributions and temporal patterns in activity.</a:t>
            </a:r>
            <a:endParaRPr sz="2920"/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6378" y="1375725"/>
            <a:ext cx="5084652" cy="3235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 txBox="1"/>
          <p:nvPr/>
        </p:nvSpPr>
        <p:spPr>
          <a:xfrm>
            <a:off x="2777800" y="4722275"/>
            <a:ext cx="4784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Axes are PC loading vectors for each species. PCs 1-4 are shown.</a:t>
            </a:r>
            <a:endParaRPr sz="1100"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949" y="1835800"/>
            <a:ext cx="2664075" cy="2997827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57428" y="954250"/>
            <a:ext cx="2874863" cy="32350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/>
          <p:nvPr/>
        </p:nvSpPr>
        <p:spPr>
          <a:xfrm>
            <a:off x="3172850" y="3185225"/>
            <a:ext cx="483300" cy="1611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/>
          <p:nvPr/>
        </p:nvSpPr>
        <p:spPr>
          <a:xfrm rot="10421474">
            <a:off x="5647094" y="2597825"/>
            <a:ext cx="483226" cy="161175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20">
                <a:solidFill>
                  <a:schemeClr val="dk2"/>
                </a:solidFill>
              </a:rPr>
              <a:t>2.	Bird-related outages are spread evenly across all 14 species’ spatio-temporal patterns</a:t>
            </a:r>
            <a:endParaRPr sz="2920"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1611225"/>
            <a:ext cx="1448400" cy="295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09275"/>
            <a:ext cx="4981171" cy="316917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8"/>
          <p:cNvSpPr txBox="1"/>
          <p:nvPr/>
        </p:nvSpPr>
        <p:spPr>
          <a:xfrm>
            <a:off x="533150" y="4568925"/>
            <a:ext cx="413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PCA of bird species abundance. Weekly-town outage observations are dispersed across all species loading vectors</a:t>
            </a:r>
            <a:endParaRPr sz="1100"/>
          </a:p>
        </p:txBody>
      </p:sp>
      <p:sp>
        <p:nvSpPr>
          <p:cNvPr id="98" name="Google Shape;98;p18"/>
          <p:cNvSpPr txBox="1"/>
          <p:nvPr/>
        </p:nvSpPr>
        <p:spPr>
          <a:xfrm>
            <a:off x="4816763" y="4568925"/>
            <a:ext cx="4139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Importance of 14 focal species, time, and land cover type in a random forest model of animal-outages.</a:t>
            </a:r>
            <a:endParaRPr sz="1100"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92250" y="1705600"/>
            <a:ext cx="3416426" cy="244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20">
                <a:solidFill>
                  <a:schemeClr val="dk2"/>
                </a:solidFill>
              </a:rPr>
              <a:t>3.	Models accounting for activity in multiple focal species out perform models using only one species or species aggregates</a:t>
            </a:r>
            <a:endParaRPr sz="2020">
              <a:solidFill>
                <a:schemeClr val="dk2"/>
              </a:solidFill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5850" y="3061875"/>
            <a:ext cx="5791567" cy="181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8200" y="1248950"/>
            <a:ext cx="6207605" cy="181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20">
                <a:solidFill>
                  <a:schemeClr val="dk2"/>
                </a:solidFill>
              </a:rPr>
              <a:t>4</a:t>
            </a:r>
            <a:r>
              <a:rPr lang="en" sz="2020">
                <a:solidFill>
                  <a:schemeClr val="dk2"/>
                </a:solidFill>
              </a:rPr>
              <a:t>.	Urban-rural disparity is evident using data on habitat </a:t>
            </a:r>
            <a:r>
              <a:rPr lang="en" sz="2020">
                <a:solidFill>
                  <a:schemeClr val="dk2"/>
                </a:solidFill>
              </a:rPr>
              <a:t>characteristics</a:t>
            </a:r>
            <a:r>
              <a:rPr lang="en" sz="2020">
                <a:solidFill>
                  <a:schemeClr val="dk2"/>
                </a:solidFill>
              </a:rPr>
              <a:t> and AROs</a:t>
            </a:r>
            <a:endParaRPr sz="2020">
              <a:solidFill>
                <a:schemeClr val="dk2"/>
              </a:solidFill>
            </a:endParaRPr>
          </a:p>
        </p:txBody>
      </p:sp>
      <p:sp>
        <p:nvSpPr>
          <p:cNvPr id="112" name="Google Shape;112;p20"/>
          <p:cNvSpPr txBox="1"/>
          <p:nvPr/>
        </p:nvSpPr>
        <p:spPr>
          <a:xfrm>
            <a:off x="2013600" y="4087525"/>
            <a:ext cx="511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Forested habitat=more outages, contrasts previous literature which find the lack of habitat in open/urban areas force animals to use electrical equipment more frequently</a:t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550" y="1322525"/>
            <a:ext cx="8123448" cy="276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Community science data (such as eBird) is a resource for ecological data in animal-outage studies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eBird combined with SDMs allows improves the accessibility of animal activity data, allowing these studies to be expanded across more diverse regions and species.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Expanding these studies will allow us to capture greater variation in the animal-outage relationship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Accounting for species-level ecology will better allow species and grid managers to </a:t>
            </a:r>
            <a:r>
              <a:rPr lang="en"/>
              <a:t>mitigate</a:t>
            </a:r>
            <a:r>
              <a:rPr lang="en"/>
              <a:t> impacts on populations and distribution reliability.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Better understand the mechanisms driving animal-outages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